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51" r:id="rId2"/>
    <p:sldId id="332" r:id="rId3"/>
    <p:sldId id="334" r:id="rId4"/>
    <p:sldId id="335" r:id="rId5"/>
    <p:sldId id="337" r:id="rId6"/>
    <p:sldId id="344" r:id="rId7"/>
    <p:sldId id="345" r:id="rId8"/>
    <p:sldId id="349" r:id="rId9"/>
    <p:sldId id="350" r:id="rId10"/>
    <p:sldId id="352" r:id="rId11"/>
    <p:sldId id="35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91"/>
    <p:restoredTop sz="86395"/>
  </p:normalViewPr>
  <p:slideViewPr>
    <p:cSldViewPr snapToGrid="0" snapToObjects="1">
      <p:cViewPr varScale="1">
        <p:scale>
          <a:sx n="76" d="100"/>
          <a:sy n="76" d="100"/>
        </p:scale>
        <p:origin x="224" y="1224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66417"/>
            <a:ext cx="12082130" cy="1692771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 </a:t>
            </a:r>
          </a:p>
          <a:p>
            <a:r>
              <a:rPr lang="en-US" sz="2400" b="1" dirty="0"/>
              <a:t>You will hear </a:t>
            </a:r>
            <a:r>
              <a:rPr lang="en-US" sz="2400" b="1" dirty="0">
                <a:solidFill>
                  <a:srgbClr val="0070C0"/>
                </a:solidFill>
              </a:rPr>
              <a:t>four rhythms</a:t>
            </a:r>
            <a:r>
              <a:rPr lang="en-US" sz="2400" b="1" dirty="0"/>
              <a:t>, each lasting for </a:t>
            </a:r>
            <a:r>
              <a:rPr lang="en-US" sz="2400" b="1" dirty="0">
                <a:solidFill>
                  <a:srgbClr val="0070C0"/>
                </a:solidFill>
              </a:rPr>
              <a:t>4 beats</a:t>
            </a:r>
            <a:r>
              <a:rPr lang="en-US" sz="2400" b="1" dirty="0"/>
              <a:t>. As you listen to each rhythm, work out, in your head, the </a:t>
            </a:r>
            <a:r>
              <a:rPr lang="en-US" sz="2400" b="1" dirty="0">
                <a:solidFill>
                  <a:srgbClr val="0070C0"/>
                </a:solidFill>
              </a:rPr>
              <a:t>‘rhythm drink words’ </a:t>
            </a:r>
            <a:r>
              <a:rPr lang="en-US" sz="2400" b="1" dirty="0"/>
              <a:t>that would fit the rhythm. Then </a:t>
            </a:r>
            <a:r>
              <a:rPr lang="en-US" sz="2400" b="1" dirty="0">
                <a:solidFill>
                  <a:srgbClr val="0070C0"/>
                </a:solidFill>
              </a:rPr>
              <a:t>translate those words into actual notes</a:t>
            </a:r>
            <a:r>
              <a:rPr lang="en-US" sz="2400" b="1" dirty="0"/>
              <a:t> and write the rhythm using </a:t>
            </a:r>
            <a:r>
              <a:rPr lang="en-US" sz="2400" b="1" dirty="0">
                <a:solidFill>
                  <a:srgbClr val="0070C0"/>
                </a:solidFill>
              </a:rPr>
              <a:t>staff notation</a:t>
            </a:r>
            <a:r>
              <a:rPr lang="en-US" sz="2400" b="1" dirty="0"/>
              <a:t>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538194-2375-6E40-AA31-05C8C8C13FA0}"/>
              </a:ext>
            </a:extLst>
          </p:cNvPr>
          <p:cNvSpPr txBox="1"/>
          <p:nvPr/>
        </p:nvSpPr>
        <p:spPr>
          <a:xfrm>
            <a:off x="78422" y="1964438"/>
            <a:ext cx="7666536" cy="954107"/>
          </a:xfrm>
          <a:prstGeom prst="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The rhythms have been created using combinations of the following notes and rests: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DDFE1508-6580-7F4F-AC1D-B93381AE7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00" y="3131363"/>
            <a:ext cx="545954" cy="1044000"/>
          </a:xfrm>
          <a:prstGeom prst="rect">
            <a:avLst/>
          </a:prstGeom>
        </p:spPr>
      </p:pic>
      <p:pic>
        <p:nvPicPr>
          <p:cNvPr id="5" name="Picture 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7699EEF-2ECD-B945-827F-9303E1074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527" y="3116762"/>
            <a:ext cx="1139318" cy="1044000"/>
          </a:xfrm>
          <a:prstGeom prst="rect">
            <a:avLst/>
          </a:prstGeom>
        </p:spPr>
      </p:pic>
      <p:pic>
        <p:nvPicPr>
          <p:cNvPr id="6" name="Picture 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8D7C5385-7DE5-0F46-B406-F4FF374EB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661" y="3116762"/>
            <a:ext cx="2016254" cy="1044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C42C71E-F4DB-AB47-BAF7-E763D7A29E8D}"/>
              </a:ext>
            </a:extLst>
          </p:cNvPr>
          <p:cNvSpPr/>
          <p:nvPr/>
        </p:nvSpPr>
        <p:spPr>
          <a:xfrm>
            <a:off x="179028" y="4236248"/>
            <a:ext cx="1118299" cy="64633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Tea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0BFE38-2D09-AA43-8013-61C5183A8F01}"/>
              </a:ext>
            </a:extLst>
          </p:cNvPr>
          <p:cNvSpPr/>
          <p:nvPr/>
        </p:nvSpPr>
        <p:spPr>
          <a:xfrm>
            <a:off x="1587937" y="4236248"/>
            <a:ext cx="1457603" cy="646331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/>
              <a:t>Coffee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F793CD-7297-E342-A11B-D73B82CD643A}"/>
              </a:ext>
            </a:extLst>
          </p:cNvPr>
          <p:cNvSpPr/>
          <p:nvPr/>
        </p:nvSpPr>
        <p:spPr>
          <a:xfrm>
            <a:off x="4468661" y="4213744"/>
            <a:ext cx="2114071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Co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co la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B2AEB2-A1D3-C94A-9433-08C0639270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361" y="3088436"/>
            <a:ext cx="787714" cy="114781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ACB6DBE-C4AF-1445-824A-0E67D7198E80}"/>
              </a:ext>
            </a:extLst>
          </p:cNvPr>
          <p:cNvSpPr/>
          <p:nvPr/>
        </p:nvSpPr>
        <p:spPr>
          <a:xfrm>
            <a:off x="3213301" y="4251130"/>
            <a:ext cx="1090669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Rest</a:t>
            </a:r>
          </a:p>
        </p:txBody>
      </p:sp>
      <p:pic>
        <p:nvPicPr>
          <p:cNvPr id="12" name="Picture 11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AFA10C0B-38E5-3A48-A896-83677F0A9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6362" y="3086006"/>
            <a:ext cx="1754470" cy="110551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2386EE0-E389-9F4B-BD7E-E9DE09FA1A40}"/>
              </a:ext>
            </a:extLst>
          </p:cNvPr>
          <p:cNvSpPr/>
          <p:nvPr/>
        </p:nvSpPr>
        <p:spPr>
          <a:xfrm>
            <a:off x="7158545" y="4238935"/>
            <a:ext cx="2133557" cy="584775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Lemon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ED6087-9D51-184C-A9C2-89F89737295F}"/>
              </a:ext>
            </a:extLst>
          </p:cNvPr>
          <p:cNvSpPr/>
          <p:nvPr/>
        </p:nvSpPr>
        <p:spPr>
          <a:xfrm>
            <a:off x="8416975" y="4236248"/>
            <a:ext cx="869924" cy="584775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 err="1"/>
              <a:t>ade</a:t>
            </a:r>
            <a:endParaRPr lang="en-US" sz="3200" b="1" dirty="0"/>
          </a:p>
        </p:txBody>
      </p:sp>
      <p:pic>
        <p:nvPicPr>
          <p:cNvPr id="15" name="Picture 14" descr="A picture containing table&#10;&#10;Description automatically generated">
            <a:extLst>
              <a:ext uri="{FF2B5EF4-FFF2-40B4-BE49-F238E27FC236}">
                <a16:creationId xmlns:a16="http://schemas.microsoft.com/office/drawing/2014/main" id="{32111590-5BFE-434C-A637-AB94FA2FDD5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9962364" y="3257395"/>
            <a:ext cx="1588644" cy="9788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287B16B-E328-2A46-925C-B8925753AEAE}"/>
              </a:ext>
            </a:extLst>
          </p:cNvPr>
          <p:cNvSpPr/>
          <p:nvPr/>
        </p:nvSpPr>
        <p:spPr>
          <a:xfrm>
            <a:off x="9611315" y="4228854"/>
            <a:ext cx="1210372" cy="584775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Black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110189-D56F-C54D-8506-FBDA005297D3}"/>
              </a:ext>
            </a:extLst>
          </p:cNvPr>
          <p:cNvSpPr/>
          <p:nvPr/>
        </p:nvSpPr>
        <p:spPr>
          <a:xfrm>
            <a:off x="10630727" y="4228854"/>
            <a:ext cx="1442796" cy="584775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currant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E399F5-1207-EE4A-BC0E-53E412CCD0F1}"/>
              </a:ext>
            </a:extLst>
          </p:cNvPr>
          <p:cNvSpPr txBox="1"/>
          <p:nvPr/>
        </p:nvSpPr>
        <p:spPr>
          <a:xfrm>
            <a:off x="4978400" y="5571067"/>
            <a:ext cx="2077962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1</a:t>
            </a:r>
          </a:p>
        </p:txBody>
      </p:sp>
    </p:spTree>
    <p:extLst>
      <p:ext uri="{BB962C8B-B14F-4D97-AF65-F5344CB8AC3E}">
        <p14:creationId xmlns:p14="http://schemas.microsoft.com/office/powerpoint/2010/main" val="2277990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10066" y="63106"/>
            <a:ext cx="11971868" cy="732762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Now you are going to learn to clap your composition.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A29BD4-D6E2-5342-A16D-9FE43C07194E}"/>
              </a:ext>
            </a:extLst>
          </p:cNvPr>
          <p:cNvSpPr txBox="1"/>
          <p:nvPr/>
        </p:nvSpPr>
        <p:spPr>
          <a:xfrm>
            <a:off x="296202" y="1952009"/>
            <a:ext cx="11599596" cy="4842885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Learn it in </a:t>
            </a:r>
            <a:r>
              <a:rPr lang="en-US" sz="3200" b="1" dirty="0">
                <a:solidFill>
                  <a:srgbClr val="0070C0"/>
                </a:solidFill>
              </a:rPr>
              <a:t>2-bar chunks</a:t>
            </a:r>
            <a:r>
              <a:rPr lang="en-US" sz="3200" b="1" dirty="0"/>
              <a:t> – unless you are super-confident in what you are doing, don’t try to do it all at once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70C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Use the </a:t>
            </a:r>
            <a:r>
              <a:rPr lang="en-US" sz="3200" b="1" dirty="0">
                <a:solidFill>
                  <a:srgbClr val="FF0000"/>
                </a:solidFill>
              </a:rPr>
              <a:t>SAY </a:t>
            </a:r>
            <a:r>
              <a:rPr lang="en-US" sz="3200" b="1" dirty="0"/>
              <a:t>-  </a:t>
            </a:r>
            <a:r>
              <a:rPr lang="en-US" sz="3200" b="1" dirty="0">
                <a:solidFill>
                  <a:srgbClr val="FF0000"/>
                </a:solidFill>
              </a:rPr>
              <a:t>SAY </a:t>
            </a:r>
            <a:r>
              <a:rPr lang="en-US" sz="3200" b="1" dirty="0"/>
              <a:t>&amp; </a:t>
            </a:r>
            <a:r>
              <a:rPr lang="en-US" sz="3200" b="1" dirty="0">
                <a:solidFill>
                  <a:srgbClr val="0070C0"/>
                </a:solidFill>
              </a:rPr>
              <a:t>CLAP  </a:t>
            </a:r>
            <a:r>
              <a:rPr lang="en-US" sz="3200" b="1" dirty="0"/>
              <a:t>method</a:t>
            </a:r>
            <a:endParaRPr lang="en-US" sz="3200" b="1" dirty="0">
              <a:solidFill>
                <a:srgbClr val="0070C0"/>
              </a:solidFill>
            </a:endParaRPr>
          </a:p>
          <a:p>
            <a:r>
              <a:rPr lang="en-US" sz="1600" b="1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Identify the parts of the rhythm that you are finding </a:t>
            </a:r>
            <a:r>
              <a:rPr lang="en-US" sz="3200" b="1" dirty="0">
                <a:solidFill>
                  <a:srgbClr val="0070C0"/>
                </a:solidFill>
              </a:rPr>
              <a:t>difficult</a:t>
            </a:r>
            <a:r>
              <a:rPr lang="en-US" sz="3200" b="1" dirty="0"/>
              <a:t> and practice those parts </a:t>
            </a:r>
            <a:r>
              <a:rPr lang="en-US" sz="3200" b="1" dirty="0">
                <a:solidFill>
                  <a:srgbClr val="0070C0"/>
                </a:solidFill>
              </a:rPr>
              <a:t>over and over again </a:t>
            </a:r>
            <a:r>
              <a:rPr lang="en-US" sz="3200" b="1" dirty="0"/>
              <a:t>until they are perfect</a:t>
            </a:r>
          </a:p>
          <a:p>
            <a:endParaRPr lang="en-US" sz="1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Only drop out the ‘rhythm drink words’ </a:t>
            </a:r>
            <a:r>
              <a:rPr lang="en-US" sz="3200" b="1" dirty="0">
                <a:solidFill>
                  <a:srgbClr val="0070C0"/>
                </a:solidFill>
              </a:rPr>
              <a:t>when you are sure </a:t>
            </a:r>
            <a:r>
              <a:rPr lang="en-US" sz="3200" b="1" dirty="0"/>
              <a:t>that you can play it successfully</a:t>
            </a:r>
          </a:p>
          <a:p>
            <a:r>
              <a:rPr lang="en-US" sz="1600" b="1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FADA7E-0C2F-154E-9E5C-3A533470B016}"/>
              </a:ext>
            </a:extLst>
          </p:cNvPr>
          <p:cNvSpPr/>
          <p:nvPr/>
        </p:nvSpPr>
        <p:spPr>
          <a:xfrm>
            <a:off x="110066" y="1011372"/>
            <a:ext cx="2616201" cy="7327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Guidelines: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5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10066" y="63106"/>
            <a:ext cx="11971868" cy="732762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If you are working from home: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A29BD4-D6E2-5342-A16D-9FE43C07194E}"/>
              </a:ext>
            </a:extLst>
          </p:cNvPr>
          <p:cNvSpPr txBox="1"/>
          <p:nvPr/>
        </p:nvSpPr>
        <p:spPr>
          <a:xfrm>
            <a:off x="296202" y="1257744"/>
            <a:ext cx="11599596" cy="3246524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Record your composition using your phone.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If required, you can clap along to the 16 bar click track during rehearsal and performance.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Take a photo of your written composition.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Email the audio file and photo to:</a:t>
            </a:r>
          </a:p>
          <a:p>
            <a:pPr algn="ctr"/>
            <a:r>
              <a:rPr lang="en-US" sz="3200" b="1" dirty="0" err="1"/>
              <a:t>rwhale@stocksbridgehigh.Sheffield.sch.uk</a:t>
            </a:r>
            <a:endParaRPr lang="en-US" sz="3200" b="1" dirty="0"/>
          </a:p>
          <a:p>
            <a:r>
              <a:rPr lang="en-US" sz="16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681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>
            <a:extLst>
              <a:ext uri="{FF2B5EF4-FFF2-40B4-BE49-F238E27FC236}">
                <a16:creationId xmlns:a16="http://schemas.microsoft.com/office/drawing/2014/main" id="{D44A9C73-F14B-0449-AE52-AFE9AF738E7A}"/>
              </a:ext>
            </a:extLst>
          </p:cNvPr>
          <p:cNvSpPr txBox="1"/>
          <p:nvPr/>
        </p:nvSpPr>
        <p:spPr>
          <a:xfrm>
            <a:off x="214436" y="4545969"/>
            <a:ext cx="4633215" cy="105750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3.</a:t>
            </a:r>
          </a:p>
          <a:p>
            <a:endParaRPr lang="en-US" sz="2400" b="1" dirty="0"/>
          </a:p>
          <a:p>
            <a:endParaRPr lang="en-US" b="1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BCB037-6497-EE46-BAE4-66552A234410}"/>
              </a:ext>
            </a:extLst>
          </p:cNvPr>
          <p:cNvSpPr txBox="1"/>
          <p:nvPr/>
        </p:nvSpPr>
        <p:spPr>
          <a:xfrm>
            <a:off x="200683" y="3181985"/>
            <a:ext cx="4633215" cy="105750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3.</a:t>
            </a:r>
          </a:p>
          <a:p>
            <a:endParaRPr lang="en-US" sz="2400" b="1" dirty="0"/>
          </a:p>
          <a:p>
            <a:endParaRPr lang="en-US" b="1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F85B607-B04F-DA48-BE3E-B5B84D27F6D7}"/>
              </a:ext>
            </a:extLst>
          </p:cNvPr>
          <p:cNvSpPr txBox="1"/>
          <p:nvPr/>
        </p:nvSpPr>
        <p:spPr>
          <a:xfrm>
            <a:off x="202935" y="2027608"/>
            <a:ext cx="4633215" cy="95410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b="1" dirty="0"/>
              <a:t>2.</a:t>
            </a:r>
          </a:p>
          <a:p>
            <a:endParaRPr 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E4D613-1033-F04B-A179-B72A32AA804C}"/>
              </a:ext>
            </a:extLst>
          </p:cNvPr>
          <p:cNvSpPr txBox="1"/>
          <p:nvPr/>
        </p:nvSpPr>
        <p:spPr>
          <a:xfrm>
            <a:off x="194528" y="837562"/>
            <a:ext cx="4633215" cy="95410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1.</a:t>
            </a:r>
          </a:p>
          <a:p>
            <a:endParaRPr lang="en-US" sz="3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0D35F2-E05B-414D-8A3C-0C372E3013FE}"/>
              </a:ext>
            </a:extLst>
          </p:cNvPr>
          <p:cNvSpPr txBox="1"/>
          <p:nvPr/>
        </p:nvSpPr>
        <p:spPr>
          <a:xfrm>
            <a:off x="54935" y="111561"/>
            <a:ext cx="1796401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Answers: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4BD352D4-6E5D-FD49-B754-D023FB8C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174" y="1009086"/>
            <a:ext cx="361827" cy="691912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7502B10-0E85-F547-B224-80AD6260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32" y="936444"/>
            <a:ext cx="882806" cy="776718"/>
          </a:xfrm>
          <a:prstGeom prst="rect">
            <a:avLst/>
          </a:prstGeom>
        </p:spPr>
      </p:pic>
      <p:pic>
        <p:nvPicPr>
          <p:cNvPr id="9" name="Picture 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B293BE5-6465-A04A-936A-3BAE56A3E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9995" y="1009559"/>
            <a:ext cx="1080011" cy="707886"/>
          </a:xfrm>
          <a:prstGeom prst="rect">
            <a:avLst/>
          </a:prstGeom>
        </p:spPr>
      </p:pic>
      <p:pic>
        <p:nvPicPr>
          <p:cNvPr id="36" name="Picture 35" descr="A picture containing table&#10;&#10;Description automatically generated">
            <a:extLst>
              <a:ext uri="{FF2B5EF4-FFF2-40B4-BE49-F238E27FC236}">
                <a16:creationId xmlns:a16="http://schemas.microsoft.com/office/drawing/2014/main" id="{F83E390D-9820-2D4C-AA08-994756EE73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82"/>
          <a:stretch/>
        </p:blipFill>
        <p:spPr>
          <a:xfrm>
            <a:off x="700058" y="3427981"/>
            <a:ext cx="811900" cy="683057"/>
          </a:xfrm>
          <a:prstGeom prst="rect">
            <a:avLst/>
          </a:prstGeom>
        </p:spPr>
      </p:pic>
      <p:pic>
        <p:nvPicPr>
          <p:cNvPr id="48" name="Picture 4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44B7E30-5CEB-804A-B41C-94C8D4CD41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742" y="2063978"/>
            <a:ext cx="911811" cy="783343"/>
          </a:xfrm>
          <a:prstGeom prst="rect">
            <a:avLst/>
          </a:prstGeom>
        </p:spPr>
      </p:pic>
      <p:pic>
        <p:nvPicPr>
          <p:cNvPr id="50" name="Picture 49" descr="A close up of a device&#10;&#10;Description automatically generated">
            <a:extLst>
              <a:ext uri="{FF2B5EF4-FFF2-40B4-BE49-F238E27FC236}">
                <a16:creationId xmlns:a16="http://schemas.microsoft.com/office/drawing/2014/main" id="{268D0237-38E7-984C-88E3-10206115D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236" y="1021250"/>
            <a:ext cx="361827" cy="691912"/>
          </a:xfrm>
          <a:prstGeom prst="rect">
            <a:avLst/>
          </a:prstGeom>
        </p:spPr>
      </p:pic>
      <p:pic>
        <p:nvPicPr>
          <p:cNvPr id="52" name="Picture 5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1A05BE7-ED10-484F-9E32-4D2D2D7BB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797" y="2065503"/>
            <a:ext cx="887066" cy="780465"/>
          </a:xfrm>
          <a:prstGeom prst="rect">
            <a:avLst/>
          </a:prstGeom>
        </p:spPr>
      </p:pic>
      <p:pic>
        <p:nvPicPr>
          <p:cNvPr id="53" name="Picture 52" descr="A close up of a device&#10;&#10;Description automatically generated">
            <a:extLst>
              <a:ext uri="{FF2B5EF4-FFF2-40B4-BE49-F238E27FC236}">
                <a16:creationId xmlns:a16="http://schemas.microsoft.com/office/drawing/2014/main" id="{A6543388-7100-7344-A61A-FA1EE754A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987" y="2093650"/>
            <a:ext cx="361827" cy="691912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1A32B13-D10E-7542-8D92-20D8893F8D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2784718" y="2078959"/>
            <a:ext cx="426017" cy="692889"/>
          </a:xfrm>
          <a:prstGeom prst="rect">
            <a:avLst/>
          </a:prstGeom>
        </p:spPr>
      </p:pic>
      <p:pic>
        <p:nvPicPr>
          <p:cNvPr id="83" name="Picture 8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B7F48CB-EED5-4B47-9CE3-CDB6048FB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8995" y="3396871"/>
            <a:ext cx="1080011" cy="707886"/>
          </a:xfrm>
          <a:prstGeom prst="rect">
            <a:avLst/>
          </a:prstGeom>
        </p:spPr>
      </p:pic>
      <p:pic>
        <p:nvPicPr>
          <p:cNvPr id="84" name="Picture 8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C505B47-05A9-C846-906A-AAF93849D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689" y="3339580"/>
            <a:ext cx="887066" cy="780465"/>
          </a:xfrm>
          <a:prstGeom prst="rect">
            <a:avLst/>
          </a:prstGeom>
        </p:spPr>
      </p:pic>
      <p:pic>
        <p:nvPicPr>
          <p:cNvPr id="85" name="Picture 84" descr="A close up of a device&#10;&#10;Description automatically generated">
            <a:extLst>
              <a:ext uri="{FF2B5EF4-FFF2-40B4-BE49-F238E27FC236}">
                <a16:creationId xmlns:a16="http://schemas.microsoft.com/office/drawing/2014/main" id="{26108C8B-CE68-A547-A4AC-C0B4D152C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866" y="3396871"/>
            <a:ext cx="361827" cy="691912"/>
          </a:xfrm>
          <a:prstGeom prst="rect">
            <a:avLst/>
          </a:prstGeom>
        </p:spPr>
      </p:pic>
      <p:pic>
        <p:nvPicPr>
          <p:cNvPr id="88" name="Picture 8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CFEEF1A-BD19-D445-B4A1-B18E6C65B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542" y="4707886"/>
            <a:ext cx="1080011" cy="707886"/>
          </a:xfrm>
          <a:prstGeom prst="rect">
            <a:avLst/>
          </a:prstGeom>
        </p:spPr>
      </p:pic>
      <p:pic>
        <p:nvPicPr>
          <p:cNvPr id="89" name="Picture 8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808FCEB-7241-9E46-92A5-85C30B23B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44" y="4655449"/>
            <a:ext cx="887066" cy="780465"/>
          </a:xfrm>
          <a:prstGeom prst="rect">
            <a:avLst/>
          </a:prstGeom>
        </p:spPr>
      </p:pic>
      <p:pic>
        <p:nvPicPr>
          <p:cNvPr id="90" name="Picture 8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32FA172C-E1F7-5241-910B-8CC24E0696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5780" y="4652248"/>
            <a:ext cx="911811" cy="783343"/>
          </a:xfrm>
          <a:prstGeom prst="rect">
            <a:avLst/>
          </a:prstGeom>
        </p:spPr>
      </p:pic>
      <p:pic>
        <p:nvPicPr>
          <p:cNvPr id="91" name="Picture 90" descr="A close up of a device&#10;&#10;Description automatically generated">
            <a:extLst>
              <a:ext uri="{FF2B5EF4-FFF2-40B4-BE49-F238E27FC236}">
                <a16:creationId xmlns:a16="http://schemas.microsoft.com/office/drawing/2014/main" id="{1EA7CEB5-A780-324F-8A8D-2DE8A865A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281" y="4728766"/>
            <a:ext cx="361827" cy="69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19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Rhythm Lesson 3 – 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132343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be able to play your </a:t>
            </a:r>
            <a:r>
              <a:rPr lang="en-US" sz="4000" b="1" dirty="0">
                <a:solidFill>
                  <a:srgbClr val="FFFF00"/>
                </a:solidFill>
              </a:rPr>
              <a:t>8-bar rhythm composition </a:t>
            </a:r>
            <a:r>
              <a:rPr lang="en-US" sz="4000" dirty="0">
                <a:solidFill>
                  <a:schemeClr val="bg1"/>
                </a:solidFill>
              </a:rPr>
              <a:t>using the </a:t>
            </a:r>
            <a:r>
              <a:rPr lang="en-US" sz="4000" b="1" dirty="0">
                <a:solidFill>
                  <a:srgbClr val="FFFF00"/>
                </a:solidFill>
              </a:rPr>
              <a:t>‘rhythm drink words’ </a:t>
            </a:r>
            <a:r>
              <a:rPr lang="en-US" sz="4000" dirty="0">
                <a:solidFill>
                  <a:schemeClr val="bg1"/>
                </a:solidFill>
              </a:rPr>
              <a:t>method.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03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165335" y="141516"/>
            <a:ext cx="4254265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304485"/>
            <a:ext cx="478181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successfully </a:t>
            </a:r>
            <a:r>
              <a:rPr lang="en-US" sz="2800" b="1" dirty="0">
                <a:solidFill>
                  <a:schemeClr val="bg1"/>
                </a:solidFill>
              </a:rPr>
              <a:t>perform</a:t>
            </a:r>
            <a:r>
              <a:rPr lang="en-US" sz="2800" dirty="0">
                <a:solidFill>
                  <a:schemeClr val="bg1"/>
                </a:solidFill>
              </a:rPr>
              <a:t> your </a:t>
            </a:r>
            <a:r>
              <a:rPr lang="en-US" sz="2800" b="1" dirty="0">
                <a:solidFill>
                  <a:schemeClr val="bg1"/>
                </a:solidFill>
              </a:rPr>
              <a:t>8-bar rhythm composition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F40449F7-9DD7-E542-8021-202B542936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432"/>
          <a:stretch/>
        </p:blipFill>
        <p:spPr>
          <a:xfrm>
            <a:off x="5115136" y="0"/>
            <a:ext cx="6979261" cy="1100668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6D73A7A4-EC4A-7449-B1B5-C99D23A2F6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08" r="37246"/>
          <a:stretch/>
        </p:blipFill>
        <p:spPr>
          <a:xfrm>
            <a:off x="6671733" y="1049869"/>
            <a:ext cx="2794000" cy="5401037"/>
          </a:xfrm>
          <a:prstGeom prst="rect">
            <a:avLst/>
          </a:prstGeom>
        </p:spPr>
      </p:pic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E957AECF-95C8-A54D-A605-288A13ABB0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753" r="1"/>
          <a:stretch/>
        </p:blipFill>
        <p:spPr>
          <a:xfrm>
            <a:off x="9465733" y="1049868"/>
            <a:ext cx="2628664" cy="5401037"/>
          </a:xfrm>
          <a:prstGeom prst="rect">
            <a:avLst/>
          </a:prstGeom>
        </p:spPr>
      </p:pic>
      <p:pic>
        <p:nvPicPr>
          <p:cNvPr id="12" name="Picture 11" descr="Timeline&#10;&#10;Description automatically generated">
            <a:extLst>
              <a:ext uri="{FF2B5EF4-FFF2-40B4-BE49-F238E27FC236}">
                <a16:creationId xmlns:a16="http://schemas.microsoft.com/office/drawing/2014/main" id="{DC33216E-22D7-8841-987E-37D36C3CE1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91" r="74492"/>
          <a:stretch/>
        </p:blipFill>
        <p:spPr>
          <a:xfrm>
            <a:off x="5115135" y="1049869"/>
            <a:ext cx="1556597" cy="540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60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68BFB7-20B9-B24C-B7A3-C5BD16ED0958}"/>
              </a:ext>
            </a:extLst>
          </p:cNvPr>
          <p:cNvSpPr/>
          <p:nvPr/>
        </p:nvSpPr>
        <p:spPr>
          <a:xfrm>
            <a:off x="0" y="9865"/>
            <a:ext cx="12191999" cy="6278642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CE27C41-FC4B-AF45-B1BB-453A8B3A6801}"/>
              </a:ext>
            </a:extLst>
          </p:cNvPr>
          <p:cNvSpPr/>
          <p:nvPr/>
        </p:nvSpPr>
        <p:spPr>
          <a:xfrm>
            <a:off x="7084740" y="2475170"/>
            <a:ext cx="4497660" cy="25032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7DA909-21BE-B04E-9277-BF551487C559}"/>
              </a:ext>
            </a:extLst>
          </p:cNvPr>
          <p:cNvSpPr/>
          <p:nvPr/>
        </p:nvSpPr>
        <p:spPr>
          <a:xfrm>
            <a:off x="286971" y="4323801"/>
            <a:ext cx="6283162" cy="177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C10EB4-08F3-BC42-B49A-F78B63D8616E}"/>
              </a:ext>
            </a:extLst>
          </p:cNvPr>
          <p:cNvSpPr/>
          <p:nvPr/>
        </p:nvSpPr>
        <p:spPr>
          <a:xfrm>
            <a:off x="237065" y="2124530"/>
            <a:ext cx="6333068" cy="177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7378A5-8526-C049-8140-D671674A63F7}"/>
              </a:ext>
            </a:extLst>
          </p:cNvPr>
          <p:cNvSpPr/>
          <p:nvPr/>
        </p:nvSpPr>
        <p:spPr>
          <a:xfrm>
            <a:off x="2015065" y="1027127"/>
            <a:ext cx="8382002" cy="76944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Notes that are </a:t>
            </a:r>
            <a:r>
              <a:rPr lang="en-US" sz="4400" b="1" dirty="0">
                <a:solidFill>
                  <a:srgbClr val="FFFF00"/>
                </a:solidFill>
              </a:rPr>
              <a:t>longer</a:t>
            </a:r>
            <a:r>
              <a:rPr lang="en-US" sz="4400" b="1" dirty="0">
                <a:solidFill>
                  <a:schemeClr val="bg1"/>
                </a:solidFill>
              </a:rPr>
              <a:t> than a beat?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14E097-FA08-384C-B53F-34FE6FD81CCD}"/>
              </a:ext>
            </a:extLst>
          </p:cNvPr>
          <p:cNvSpPr txBox="1"/>
          <p:nvPr/>
        </p:nvSpPr>
        <p:spPr>
          <a:xfrm>
            <a:off x="1769954" y="2659587"/>
            <a:ext cx="1989246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Minim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D2422D-2908-4F47-B217-0EFAF216DF49}"/>
              </a:ext>
            </a:extLst>
          </p:cNvPr>
          <p:cNvSpPr txBox="1"/>
          <p:nvPr/>
        </p:nvSpPr>
        <p:spPr>
          <a:xfrm>
            <a:off x="1769954" y="4430543"/>
            <a:ext cx="2124713" cy="1569660"/>
          </a:xfrm>
          <a:prstGeom prst="rect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Dotted Minim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F45CBA-D5F8-FC4E-9CC5-97D6F4B5554D}"/>
              </a:ext>
            </a:extLst>
          </p:cNvPr>
          <p:cNvSpPr txBox="1"/>
          <p:nvPr/>
        </p:nvSpPr>
        <p:spPr>
          <a:xfrm>
            <a:off x="8398842" y="2687865"/>
            <a:ext cx="3014224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Semibreve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08A669-5DA7-FF4D-A73A-4D148B42CEAE}"/>
              </a:ext>
            </a:extLst>
          </p:cNvPr>
          <p:cNvSpPr/>
          <p:nvPr/>
        </p:nvSpPr>
        <p:spPr>
          <a:xfrm>
            <a:off x="4377057" y="2662676"/>
            <a:ext cx="1989246" cy="861774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 beats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B5165A-7718-AC44-A1DA-800173B51630}"/>
              </a:ext>
            </a:extLst>
          </p:cNvPr>
          <p:cNvSpPr txBox="1"/>
          <p:nvPr/>
        </p:nvSpPr>
        <p:spPr>
          <a:xfrm>
            <a:off x="3893775" y="2721142"/>
            <a:ext cx="79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7864F8-6BD7-FD41-9A0D-3C2F1FC9FC2D}"/>
              </a:ext>
            </a:extLst>
          </p:cNvPr>
          <p:cNvSpPr txBox="1"/>
          <p:nvPr/>
        </p:nvSpPr>
        <p:spPr>
          <a:xfrm>
            <a:off x="3971078" y="4847588"/>
            <a:ext cx="79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026C13A-30A6-1B43-AB88-D15642B7D528}"/>
              </a:ext>
            </a:extLst>
          </p:cNvPr>
          <p:cNvSpPr/>
          <p:nvPr/>
        </p:nvSpPr>
        <p:spPr>
          <a:xfrm>
            <a:off x="4377057" y="4726021"/>
            <a:ext cx="1989246" cy="861774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3 beats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AAB548-16BF-F445-A297-62265F058C24}"/>
              </a:ext>
            </a:extLst>
          </p:cNvPr>
          <p:cNvSpPr txBox="1"/>
          <p:nvPr/>
        </p:nvSpPr>
        <p:spPr>
          <a:xfrm>
            <a:off x="8398842" y="3845768"/>
            <a:ext cx="79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4A23831-01D5-3C4D-A73C-8A5E867D334F}"/>
              </a:ext>
            </a:extLst>
          </p:cNvPr>
          <p:cNvSpPr/>
          <p:nvPr/>
        </p:nvSpPr>
        <p:spPr>
          <a:xfrm>
            <a:off x="8911331" y="3707268"/>
            <a:ext cx="1989246" cy="861774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4 beats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mirror&#10;&#10;Description automatically generated">
            <a:extLst>
              <a:ext uri="{FF2B5EF4-FFF2-40B4-BE49-F238E27FC236}">
                <a16:creationId xmlns:a16="http://schemas.microsoft.com/office/drawing/2014/main" id="{27F07C43-972A-174E-8F48-E8F62C75D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85" y="4501601"/>
            <a:ext cx="914400" cy="1422400"/>
          </a:xfrm>
          <a:prstGeom prst="rect">
            <a:avLst/>
          </a:prstGeom>
        </p:spPr>
      </p:pic>
      <p:pic>
        <p:nvPicPr>
          <p:cNvPr id="9" name="Picture 8" descr="A picture containing mirror&#10;&#10;Description automatically generated">
            <a:extLst>
              <a:ext uri="{FF2B5EF4-FFF2-40B4-BE49-F238E27FC236}">
                <a16:creationId xmlns:a16="http://schemas.microsoft.com/office/drawing/2014/main" id="{1E16F0CB-FFA8-2B4C-9D04-662B74387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23" y="2363885"/>
            <a:ext cx="774700" cy="1422400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E9A9887F-6D21-E144-94BC-B31A53AF0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990" y="2703603"/>
            <a:ext cx="1014003" cy="85800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2A3C4E4-F14E-344D-9D31-BF6EB2A08534}"/>
              </a:ext>
            </a:extLst>
          </p:cNvPr>
          <p:cNvSpPr txBox="1"/>
          <p:nvPr/>
        </p:nvSpPr>
        <p:spPr>
          <a:xfrm>
            <a:off x="0" y="-3808"/>
            <a:ext cx="5418235" cy="830997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Reinforcing learning:</a:t>
            </a:r>
            <a:endParaRPr lang="en-US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64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5" grpId="0"/>
      <p:bldP spid="26" grpId="0"/>
      <p:bldP spid="27" grpId="0" animBg="1"/>
      <p:bldP spid="29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35465" y="129664"/>
            <a:ext cx="11921068" cy="144655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How do we show that the note lasts for more than one beat?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1CC72-A872-9341-829C-4366A61501B2}"/>
              </a:ext>
            </a:extLst>
          </p:cNvPr>
          <p:cNvSpPr/>
          <p:nvPr/>
        </p:nvSpPr>
        <p:spPr>
          <a:xfrm>
            <a:off x="245531" y="2128614"/>
            <a:ext cx="11700935" cy="1323439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On clapping the note, </a:t>
            </a:r>
            <a:r>
              <a:rPr lang="en-US" sz="4000" b="1" dirty="0">
                <a:solidFill>
                  <a:schemeClr val="bg1"/>
                </a:solidFill>
              </a:rPr>
              <a:t>hold our hands together </a:t>
            </a:r>
            <a:r>
              <a:rPr lang="en-US" sz="4000" b="1" dirty="0"/>
              <a:t>for the duration of the note.</a:t>
            </a: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5FF09-315D-0D40-B36B-8D930C669F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142" b="96127" l="55070" r="71181"/>
                    </a14:imgEffect>
                  </a14:imgLayer>
                </a14:imgProps>
              </a:ext>
            </a:extLst>
          </a:blip>
          <a:srcRect l="53056" t="61269" r="26805"/>
          <a:stretch/>
        </p:blipFill>
        <p:spPr>
          <a:xfrm>
            <a:off x="5774266" y="3351519"/>
            <a:ext cx="2987514" cy="300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35465" y="129664"/>
            <a:ext cx="11921068" cy="144655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Instead of “</a:t>
            </a:r>
            <a:r>
              <a:rPr lang="en-US" sz="4400" b="1" dirty="0">
                <a:solidFill>
                  <a:srgbClr val="FFFF00"/>
                </a:solidFill>
              </a:rPr>
              <a:t>rhythm drink words</a:t>
            </a:r>
            <a:r>
              <a:rPr lang="en-US" sz="4400" b="1" dirty="0">
                <a:solidFill>
                  <a:schemeClr val="bg1"/>
                </a:solidFill>
              </a:rPr>
              <a:t>”, what do we say when we clap:</a:t>
            </a:r>
          </a:p>
        </p:txBody>
      </p:sp>
      <p:pic>
        <p:nvPicPr>
          <p:cNvPr id="6" name="Picture 5" descr="A picture containing mirror&#10;&#10;Description automatically generated">
            <a:extLst>
              <a:ext uri="{FF2B5EF4-FFF2-40B4-BE49-F238E27FC236}">
                <a16:creationId xmlns:a16="http://schemas.microsoft.com/office/drawing/2014/main" id="{EE681367-5602-C642-A7C1-4EE13C1A5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66" y="1725516"/>
            <a:ext cx="715671" cy="1314018"/>
          </a:xfrm>
          <a:prstGeom prst="rect">
            <a:avLst/>
          </a:prstGeom>
        </p:spPr>
      </p:pic>
      <p:pic>
        <p:nvPicPr>
          <p:cNvPr id="9" name="Picture 8" descr="A picture containing mirror&#10;&#10;Description automatically generated">
            <a:extLst>
              <a:ext uri="{FF2B5EF4-FFF2-40B4-BE49-F238E27FC236}">
                <a16:creationId xmlns:a16="http://schemas.microsoft.com/office/drawing/2014/main" id="{C987F8F6-59D9-6641-B509-AF17C1C2C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66" y="3161458"/>
            <a:ext cx="844725" cy="1314017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FFB08B76-607B-F842-B396-34256C49A9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06" t="14866" b="14253"/>
          <a:stretch/>
        </p:blipFill>
        <p:spPr>
          <a:xfrm>
            <a:off x="605397" y="5272499"/>
            <a:ext cx="705173" cy="4833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3B15B2D-76E1-EF45-9074-52913ED67EED}"/>
              </a:ext>
            </a:extLst>
          </p:cNvPr>
          <p:cNvSpPr/>
          <p:nvPr/>
        </p:nvSpPr>
        <p:spPr>
          <a:xfrm>
            <a:off x="1871132" y="2331648"/>
            <a:ext cx="2514602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“one two”</a:t>
            </a:r>
            <a:endParaRPr lang="en-US" sz="4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63A9F-85F5-DB42-A6C3-0E60041526CA}"/>
              </a:ext>
            </a:extLst>
          </p:cNvPr>
          <p:cNvSpPr/>
          <p:nvPr/>
        </p:nvSpPr>
        <p:spPr>
          <a:xfrm>
            <a:off x="1871132" y="3767589"/>
            <a:ext cx="3970868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“one two three”</a:t>
            </a:r>
            <a:endParaRPr lang="en-US" sz="4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6BC66C-34A6-2343-8494-50A3E712E887}"/>
              </a:ext>
            </a:extLst>
          </p:cNvPr>
          <p:cNvSpPr/>
          <p:nvPr/>
        </p:nvSpPr>
        <p:spPr>
          <a:xfrm>
            <a:off x="1871131" y="5160250"/>
            <a:ext cx="4699001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“one two three four”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5794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10066" y="63105"/>
            <a:ext cx="11971868" cy="1323439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Last lesson you composed your own 8-bar rhythm using </a:t>
            </a:r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staff notation</a:t>
            </a:r>
            <a:r>
              <a:rPr lang="en-US" sz="4000" b="1" dirty="0">
                <a:solidFill>
                  <a:schemeClr val="bg1"/>
                </a:solidFill>
              </a:rPr>
              <a:t>: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A29BD4-D6E2-5342-A16D-9FE43C07194E}"/>
              </a:ext>
            </a:extLst>
          </p:cNvPr>
          <p:cNvSpPr txBox="1"/>
          <p:nvPr/>
        </p:nvSpPr>
        <p:spPr>
          <a:xfrm>
            <a:off x="219871" y="1584105"/>
            <a:ext cx="11599596" cy="3847207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Each bar had notes/rests to the value of </a:t>
            </a:r>
            <a:r>
              <a:rPr lang="en-US" sz="3200" b="1" dirty="0">
                <a:solidFill>
                  <a:srgbClr val="0070C0"/>
                </a:solidFill>
              </a:rPr>
              <a:t>4 beats</a:t>
            </a:r>
            <a:endParaRPr lang="en-US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70C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The rhythm finished with one of the </a:t>
            </a:r>
            <a:r>
              <a:rPr lang="en-US" sz="3200" b="1" dirty="0">
                <a:solidFill>
                  <a:srgbClr val="0070C0"/>
                </a:solidFill>
              </a:rPr>
              <a:t>longer notes</a:t>
            </a:r>
          </a:p>
          <a:p>
            <a:r>
              <a:rPr lang="en-US" sz="1600" b="1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Your rhythm was meant to have a large variety of </a:t>
            </a:r>
            <a:r>
              <a:rPr lang="en-US" sz="3200" b="1" dirty="0">
                <a:solidFill>
                  <a:srgbClr val="0070C0"/>
                </a:solidFill>
              </a:rPr>
              <a:t>note types</a:t>
            </a:r>
            <a:endParaRPr lang="en-US" sz="3200" b="1" dirty="0"/>
          </a:p>
          <a:p>
            <a:endParaRPr lang="en-US" sz="1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The</a:t>
            </a:r>
            <a:r>
              <a:rPr lang="en-US" sz="3200" b="1" dirty="0">
                <a:solidFill>
                  <a:srgbClr val="0070C0"/>
                </a:solidFill>
              </a:rPr>
              <a:t> ‘rhythm drink words’ </a:t>
            </a:r>
            <a:r>
              <a:rPr lang="en-US" sz="3200" b="1" dirty="0"/>
              <a:t>were meant to be written below</a:t>
            </a:r>
          </a:p>
        </p:txBody>
      </p:sp>
    </p:spTree>
    <p:extLst>
      <p:ext uri="{BB962C8B-B14F-4D97-AF65-F5344CB8AC3E}">
        <p14:creationId xmlns:p14="http://schemas.microsoft.com/office/powerpoint/2010/main" val="165302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43F88-7771-004F-B946-79B08ED58389}"/>
              </a:ext>
            </a:extLst>
          </p:cNvPr>
          <p:cNvSpPr/>
          <p:nvPr/>
        </p:nvSpPr>
        <p:spPr>
          <a:xfrm>
            <a:off x="105500" y="76128"/>
            <a:ext cx="894971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You could use any of the following: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7D23F75F-649D-3149-BE2D-76AB60629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181" y="1730681"/>
            <a:ext cx="335681" cy="641915"/>
          </a:xfrm>
          <a:prstGeom prst="rect">
            <a:avLst/>
          </a:prstGeom>
        </p:spPr>
      </p:pic>
      <p:pic>
        <p:nvPicPr>
          <p:cNvPr id="4" name="Picture 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A33DC4B-3CAD-4D43-9499-19781CADD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72" y="2549752"/>
            <a:ext cx="856891" cy="641915"/>
          </a:xfrm>
          <a:prstGeom prst="rect">
            <a:avLst/>
          </a:prstGeom>
        </p:spPr>
      </p:pic>
      <p:pic>
        <p:nvPicPr>
          <p:cNvPr id="5" name="Picture 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AA402E4-88FC-F94E-9CB9-D8B7BDE76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947" y="3347746"/>
            <a:ext cx="1028644" cy="585030"/>
          </a:xfrm>
          <a:prstGeom prst="rect">
            <a:avLst/>
          </a:prstGeom>
        </p:spPr>
      </p:pic>
      <p:pic>
        <p:nvPicPr>
          <p:cNvPr id="6" name="Picture 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6280A67F-18FF-8540-8B0F-BAF72DEA8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876" y="4157338"/>
            <a:ext cx="868786" cy="629752"/>
          </a:xfrm>
          <a:prstGeom prst="rect">
            <a:avLst/>
          </a:prstGeom>
        </p:spPr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D00942AA-6174-EA49-8FA2-7F52DE59FA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486075" y="5063212"/>
            <a:ext cx="746035" cy="5908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67ED82-7DBA-FA4D-9D85-3D4F62C647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927" y="5814917"/>
            <a:ext cx="432183" cy="629752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940163E-A2CD-6947-AC87-76351653FD84}"/>
              </a:ext>
            </a:extLst>
          </p:cNvPr>
          <p:cNvSpPr/>
          <p:nvPr/>
        </p:nvSpPr>
        <p:spPr>
          <a:xfrm>
            <a:off x="119607" y="1061994"/>
            <a:ext cx="5739326" cy="5446216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B13B7-CBBB-F640-B2F7-A98B70A81B56}"/>
              </a:ext>
            </a:extLst>
          </p:cNvPr>
          <p:cNvSpPr txBox="1"/>
          <p:nvPr/>
        </p:nvSpPr>
        <p:spPr>
          <a:xfrm>
            <a:off x="709885" y="1100354"/>
            <a:ext cx="4558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One beat note combinations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99EF68-2C89-E247-9D54-92C0FDC45ECB}"/>
              </a:ext>
            </a:extLst>
          </p:cNvPr>
          <p:cNvSpPr/>
          <p:nvPr/>
        </p:nvSpPr>
        <p:spPr>
          <a:xfrm>
            <a:off x="6028849" y="1113872"/>
            <a:ext cx="5776275" cy="32887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75AAB5-A8C0-0A43-AD7A-037294A45AA6}"/>
              </a:ext>
            </a:extLst>
          </p:cNvPr>
          <p:cNvSpPr txBox="1"/>
          <p:nvPr/>
        </p:nvSpPr>
        <p:spPr>
          <a:xfrm>
            <a:off x="7132838" y="1127167"/>
            <a:ext cx="2318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Longer notes</a:t>
            </a:r>
          </a:p>
        </p:txBody>
      </p:sp>
      <p:pic>
        <p:nvPicPr>
          <p:cNvPr id="13" name="Picture 12" descr="A picture containing mirror&#10;&#10;Description automatically generated">
            <a:extLst>
              <a:ext uri="{FF2B5EF4-FFF2-40B4-BE49-F238E27FC236}">
                <a16:creationId xmlns:a16="http://schemas.microsoft.com/office/drawing/2014/main" id="{5A6550CA-FF1D-894C-9C91-F04CDA7628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6373" y="2342241"/>
            <a:ext cx="426575" cy="663559"/>
          </a:xfrm>
          <a:prstGeom prst="rect">
            <a:avLst/>
          </a:prstGeom>
        </p:spPr>
      </p:pic>
      <p:pic>
        <p:nvPicPr>
          <p:cNvPr id="14" name="Picture 13" descr="A picture containing mirror&#10;&#10;Description automatically generated">
            <a:extLst>
              <a:ext uri="{FF2B5EF4-FFF2-40B4-BE49-F238E27FC236}">
                <a16:creationId xmlns:a16="http://schemas.microsoft.com/office/drawing/2014/main" id="{102B8500-6065-084F-BDC5-834C30A220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5695" y="1578615"/>
            <a:ext cx="361404" cy="663559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565B5A86-9584-C14F-9A7B-7B161421359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261" t="18587" r="9823" b="18259"/>
          <a:stretch/>
        </p:blipFill>
        <p:spPr>
          <a:xfrm>
            <a:off x="6210299" y="3509112"/>
            <a:ext cx="363845" cy="2527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BC4A4C-97F2-FB46-B6FA-3E9E57C62F80}"/>
              </a:ext>
            </a:extLst>
          </p:cNvPr>
          <p:cNvSpPr txBox="1"/>
          <p:nvPr/>
        </p:nvSpPr>
        <p:spPr>
          <a:xfrm>
            <a:off x="1390675" y="1880370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crotchet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66C950-C604-CE4E-909D-23C479158CC7}"/>
              </a:ext>
            </a:extLst>
          </p:cNvPr>
          <p:cNvSpPr txBox="1"/>
          <p:nvPr/>
        </p:nvSpPr>
        <p:spPr>
          <a:xfrm>
            <a:off x="1389603" y="2639876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 quavers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D7422A-BDBD-7D43-841A-3F77089DC681}"/>
              </a:ext>
            </a:extLst>
          </p:cNvPr>
          <p:cNvSpPr txBox="1"/>
          <p:nvPr/>
        </p:nvSpPr>
        <p:spPr>
          <a:xfrm>
            <a:off x="1389603" y="3411808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 semiquavers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DAA4ED-6550-2746-BEC3-CE99D38DDE1D}"/>
              </a:ext>
            </a:extLst>
          </p:cNvPr>
          <p:cNvSpPr txBox="1"/>
          <p:nvPr/>
        </p:nvSpPr>
        <p:spPr>
          <a:xfrm>
            <a:off x="1389602" y="4115001"/>
            <a:ext cx="23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 semiquavers </a:t>
            </a:r>
          </a:p>
          <a:p>
            <a:r>
              <a:rPr lang="en-US" sz="2400" b="1" dirty="0"/>
              <a:t>+ a quaver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C5923A-24C9-4A4A-AC7B-0EB580243D9A}"/>
              </a:ext>
            </a:extLst>
          </p:cNvPr>
          <p:cNvSpPr txBox="1"/>
          <p:nvPr/>
        </p:nvSpPr>
        <p:spPr>
          <a:xfrm>
            <a:off x="1376573" y="4965009"/>
            <a:ext cx="23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 quaver + </a:t>
            </a:r>
          </a:p>
          <a:p>
            <a:r>
              <a:rPr lang="en-US" sz="2400" b="1" dirty="0"/>
              <a:t>2 semiquavers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9F9A3E-A3CF-7743-BE88-940EBA94E12F}"/>
              </a:ext>
            </a:extLst>
          </p:cNvPr>
          <p:cNvSpPr txBox="1"/>
          <p:nvPr/>
        </p:nvSpPr>
        <p:spPr>
          <a:xfrm>
            <a:off x="1376573" y="5892817"/>
            <a:ext cx="151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rest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C3BFD1-1E38-0242-A733-F43FDBE51083}"/>
              </a:ext>
            </a:extLst>
          </p:cNvPr>
          <p:cNvSpPr/>
          <p:nvPr/>
        </p:nvSpPr>
        <p:spPr>
          <a:xfrm>
            <a:off x="3427560" y="1926890"/>
            <a:ext cx="921952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Tea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C78117-2BB2-4B40-A225-EA7012883BAB}"/>
              </a:ext>
            </a:extLst>
          </p:cNvPr>
          <p:cNvSpPr/>
          <p:nvPr/>
        </p:nvSpPr>
        <p:spPr>
          <a:xfrm>
            <a:off x="3434964" y="2674021"/>
            <a:ext cx="1192508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Coffee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9BA7F4-ABEC-5842-9FE3-2961D54FCC95}"/>
              </a:ext>
            </a:extLst>
          </p:cNvPr>
          <p:cNvSpPr/>
          <p:nvPr/>
        </p:nvSpPr>
        <p:spPr>
          <a:xfrm>
            <a:off x="3439383" y="3411808"/>
            <a:ext cx="1589816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err="1"/>
              <a:t>Cocacola</a:t>
            </a:r>
            <a:endParaRPr lang="en-US" sz="28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158B48-9817-2A46-988F-EC099082112C}"/>
              </a:ext>
            </a:extLst>
          </p:cNvPr>
          <p:cNvSpPr/>
          <p:nvPr/>
        </p:nvSpPr>
        <p:spPr>
          <a:xfrm>
            <a:off x="3439383" y="4223076"/>
            <a:ext cx="1776083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Lemonade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64CD4BE-1F4B-8446-8725-FEF98109932E}"/>
              </a:ext>
            </a:extLst>
          </p:cNvPr>
          <p:cNvSpPr/>
          <p:nvPr/>
        </p:nvSpPr>
        <p:spPr>
          <a:xfrm>
            <a:off x="3439383" y="5087019"/>
            <a:ext cx="2182484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Blackcurrant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FD755B-AB72-8C40-B4C1-2D048E8E468F}"/>
              </a:ext>
            </a:extLst>
          </p:cNvPr>
          <p:cNvSpPr/>
          <p:nvPr/>
        </p:nvSpPr>
        <p:spPr>
          <a:xfrm>
            <a:off x="3451177" y="5864474"/>
            <a:ext cx="820686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Rest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276F92-0DF7-2342-91E4-EAD7C4B55962}"/>
              </a:ext>
            </a:extLst>
          </p:cNvPr>
          <p:cNvSpPr txBox="1"/>
          <p:nvPr/>
        </p:nvSpPr>
        <p:spPr>
          <a:xfrm>
            <a:off x="6736420" y="1820805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minim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07EBA7-6BAD-4B4A-B9C8-D6AAC84C7604}"/>
              </a:ext>
            </a:extLst>
          </p:cNvPr>
          <p:cNvSpPr txBox="1"/>
          <p:nvPr/>
        </p:nvSpPr>
        <p:spPr>
          <a:xfrm>
            <a:off x="6736419" y="2594736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dotted minim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0BD29D-6FA0-B641-B031-868EE694CB4B}"/>
              </a:ext>
            </a:extLst>
          </p:cNvPr>
          <p:cNvSpPr txBox="1"/>
          <p:nvPr/>
        </p:nvSpPr>
        <p:spPr>
          <a:xfrm>
            <a:off x="6736418" y="3364150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semibreve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173CC9-167D-DD4F-9B1B-AB46606121C7}"/>
              </a:ext>
            </a:extLst>
          </p:cNvPr>
          <p:cNvSpPr/>
          <p:nvPr/>
        </p:nvSpPr>
        <p:spPr>
          <a:xfrm>
            <a:off x="8120991" y="1772673"/>
            <a:ext cx="1641796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One Two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39B6C3F-44CF-384F-B42F-C2600790EEFE}"/>
              </a:ext>
            </a:extLst>
          </p:cNvPr>
          <p:cNvSpPr/>
          <p:nvPr/>
        </p:nvSpPr>
        <p:spPr>
          <a:xfrm>
            <a:off x="8630734" y="2549752"/>
            <a:ext cx="2579131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One Two Three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443BC61-841F-4E4E-B9AD-887B6330285F}"/>
              </a:ext>
            </a:extLst>
          </p:cNvPr>
          <p:cNvSpPr/>
          <p:nvPr/>
        </p:nvSpPr>
        <p:spPr>
          <a:xfrm>
            <a:off x="8290998" y="3327084"/>
            <a:ext cx="3342201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One Two Three Four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06C964-BDFE-774F-A7D7-9D506838A79D}"/>
              </a:ext>
            </a:extLst>
          </p:cNvPr>
          <p:cNvSpPr txBox="1"/>
          <p:nvPr/>
        </p:nvSpPr>
        <p:spPr>
          <a:xfrm>
            <a:off x="6205695" y="4787090"/>
            <a:ext cx="5427504" cy="1846659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Remember:    </a:t>
            </a:r>
            <a:r>
              <a:rPr lang="en-US" sz="3200" b="1" dirty="0">
                <a:solidFill>
                  <a:srgbClr val="0070C0"/>
                </a:solidFill>
              </a:rPr>
              <a:t>Variety</a:t>
            </a:r>
            <a:r>
              <a:rPr lang="en-US" sz="3200" b="1" dirty="0"/>
              <a:t>   </a:t>
            </a:r>
          </a:p>
          <a:p>
            <a:r>
              <a:rPr lang="en-US" sz="3200" b="1" dirty="0"/>
              <a:t>         </a:t>
            </a:r>
            <a:endParaRPr lang="en-US" sz="3200" b="1" dirty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sz="3200" b="1" dirty="0"/>
              <a:t>       </a:t>
            </a:r>
            <a:r>
              <a:rPr lang="en-US" sz="3200" b="1" dirty="0">
                <a:solidFill>
                  <a:srgbClr val="0070C0"/>
                </a:solidFill>
              </a:rPr>
              <a:t>Drink words    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68A638-B51E-6247-8A6F-25F1C61AB401}"/>
              </a:ext>
            </a:extLst>
          </p:cNvPr>
          <p:cNvSpPr txBox="1"/>
          <p:nvPr/>
        </p:nvSpPr>
        <p:spPr>
          <a:xfrm>
            <a:off x="6289130" y="536627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E68B90-4895-BA47-9AFE-CEA634C3593A}"/>
              </a:ext>
            </a:extLst>
          </p:cNvPr>
          <p:cNvSpPr txBox="1"/>
          <p:nvPr/>
        </p:nvSpPr>
        <p:spPr>
          <a:xfrm>
            <a:off x="6307943" y="578744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402FD2A8-CE35-A245-ABD4-849301A1F517}"/>
              </a:ext>
            </a:extLst>
          </p:cNvPr>
          <p:cNvSpPr/>
          <p:nvPr/>
        </p:nvSpPr>
        <p:spPr>
          <a:xfrm>
            <a:off x="6289130" y="5408710"/>
            <a:ext cx="447288" cy="9777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F0529685-A955-214B-8F01-629AF6FEA02F}"/>
              </a:ext>
            </a:extLst>
          </p:cNvPr>
          <p:cNvSpPr/>
          <p:nvPr/>
        </p:nvSpPr>
        <p:spPr>
          <a:xfrm>
            <a:off x="7317070" y="5466743"/>
            <a:ext cx="1175099" cy="4662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636AE6E-E25F-814A-A599-08169506FC25}"/>
              </a:ext>
            </a:extLst>
          </p:cNvPr>
          <p:cNvSpPr/>
          <p:nvPr/>
        </p:nvSpPr>
        <p:spPr>
          <a:xfrm>
            <a:off x="6863957" y="6123649"/>
            <a:ext cx="2191256" cy="4662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FB4C4E54-E8A9-E44D-8757-ECCDE34D0281}"/>
              </a:ext>
            </a:extLst>
          </p:cNvPr>
          <p:cNvSpPr/>
          <p:nvPr/>
        </p:nvSpPr>
        <p:spPr>
          <a:xfrm>
            <a:off x="8584608" y="4876456"/>
            <a:ext cx="1308387" cy="4662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66423F-369C-5846-9871-DE5F01D03169}"/>
              </a:ext>
            </a:extLst>
          </p:cNvPr>
          <p:cNvSpPr txBox="1"/>
          <p:nvPr/>
        </p:nvSpPr>
        <p:spPr>
          <a:xfrm>
            <a:off x="9251914" y="5408375"/>
            <a:ext cx="2298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Longer note ending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B4759E3-35AA-EF47-B59F-52FD8432EF12}"/>
              </a:ext>
            </a:extLst>
          </p:cNvPr>
          <p:cNvSpPr/>
          <p:nvPr/>
        </p:nvSpPr>
        <p:spPr>
          <a:xfrm>
            <a:off x="9266105" y="5494023"/>
            <a:ext cx="2125968" cy="950646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261C51-4818-C74B-BE25-77FCA60739D8}"/>
              </a:ext>
            </a:extLst>
          </p:cNvPr>
          <p:cNvSpPr txBox="1"/>
          <p:nvPr/>
        </p:nvSpPr>
        <p:spPr>
          <a:xfrm>
            <a:off x="7317070" y="5406693"/>
            <a:ext cx="1767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8 bars</a:t>
            </a:r>
          </a:p>
        </p:txBody>
      </p:sp>
    </p:spTree>
    <p:extLst>
      <p:ext uri="{BB962C8B-B14F-4D97-AF65-F5344CB8AC3E}">
        <p14:creationId xmlns:p14="http://schemas.microsoft.com/office/powerpoint/2010/main" val="3333705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1895</TotalTime>
  <Words>484</Words>
  <Application>Microsoft Macintosh PowerPoint</Application>
  <PresentationFormat>Widescreen</PresentationFormat>
  <Paragraphs>104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174</cp:revision>
  <dcterms:created xsi:type="dcterms:W3CDTF">2020-08-27T10:33:49Z</dcterms:created>
  <dcterms:modified xsi:type="dcterms:W3CDTF">2020-10-01T21:15:25Z</dcterms:modified>
</cp:coreProperties>
</file>